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7" r:id="rId11"/>
    <p:sldId id="263" r:id="rId12"/>
    <p:sldId id="269" r:id="rId13"/>
    <p:sldId id="270" r:id="rId14"/>
    <p:sldId id="273" r:id="rId15"/>
    <p:sldId id="264" r:id="rId16"/>
    <p:sldId id="265" r:id="rId17"/>
    <p:sldId id="268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C4AB8D-380C-4D87-826C-C2B24E52F238}" type="datetimeFigureOut">
              <a:rPr lang="en-US"/>
              <a:pPr>
                <a:defRPr/>
              </a:pPr>
              <a:t>11/16/2011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EC65F4-8A77-4854-AF37-DDEC870EE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325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0FE4A-54EB-4B21-9C79-882F65B7C09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F220F-B4E5-479E-B9EB-9E523F258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1724-AFF0-4DEF-A194-88D0BCDA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7117F-BE6D-476E-947E-8C3AAAE15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6429-C5A8-42CA-A9E1-4CCF392CE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7038-5C28-4118-B65D-32425D64D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9E22-F9E4-402F-9D52-B5A0F1E79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661F-DDDB-4492-AA3A-BD973EDC0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F883-075E-4FE8-8C06-AF4229C32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4B4C-6A86-49CE-80C3-8D2DE2DA0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0F3D-F6D3-4992-8211-4253D6CD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AD39B-0A50-4B86-BF84-69040C4E9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1F2218-7B07-4253-840E-BF5C10963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Online and Distance Learning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What makes a difference?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sz="1800" dirty="0" smtClean="0"/>
              <a:t>EDC&amp;I 510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O&amp;DL: Then and Now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Then (pre-2000)</a:t>
            </a:r>
          </a:p>
          <a:p>
            <a:pPr lvl="1" eaLnBrk="1" hangingPunct="1"/>
            <a:r>
              <a:rPr lang="en-US" dirty="0" smtClean="0"/>
              <a:t>Big, clunky systems</a:t>
            </a:r>
          </a:p>
          <a:p>
            <a:pPr lvl="1" eaLnBrk="1" hangingPunct="1"/>
            <a:r>
              <a:rPr lang="en-US" dirty="0" smtClean="0"/>
              <a:t>Operation = difficult</a:t>
            </a:r>
          </a:p>
          <a:p>
            <a:pPr lvl="1" eaLnBrk="1" hangingPunct="1"/>
            <a:r>
              <a:rPr lang="en-US" dirty="0" smtClean="0"/>
              <a:t>Student contact = sporadic and formal</a:t>
            </a:r>
          </a:p>
          <a:p>
            <a:pPr lvl="1" eaLnBrk="1" hangingPunct="1"/>
            <a:r>
              <a:rPr lang="en-US" dirty="0" smtClean="0"/>
              <a:t>Design = static, linear</a:t>
            </a:r>
          </a:p>
          <a:p>
            <a:pPr lvl="1" eaLnBrk="1" hangingPunct="1"/>
            <a:r>
              <a:rPr lang="en-US" dirty="0" smtClean="0"/>
              <a:t>Research: “Is it as good as…?”</a:t>
            </a:r>
          </a:p>
          <a:p>
            <a:pPr lvl="1" eaLnBrk="1" hangingPunct="1"/>
            <a:r>
              <a:rPr lang="en-US" dirty="0" smtClean="0"/>
              <a:t>Student motivation, drop-outs = key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Now (post-2000)</a:t>
            </a:r>
          </a:p>
          <a:p>
            <a:pPr lvl="1" eaLnBrk="1" hangingPunct="1"/>
            <a:r>
              <a:rPr lang="en-US" dirty="0" smtClean="0"/>
              <a:t>Nearly omnipresent</a:t>
            </a:r>
          </a:p>
          <a:p>
            <a:pPr lvl="1" eaLnBrk="1" hangingPunct="1"/>
            <a:r>
              <a:rPr lang="en-US" dirty="0" smtClean="0"/>
              <a:t>Relative ease of use</a:t>
            </a:r>
          </a:p>
          <a:p>
            <a:pPr lvl="1" eaLnBrk="1" hangingPunct="1"/>
            <a:r>
              <a:rPr lang="en-US" dirty="0" smtClean="0"/>
              <a:t>Contact can be frequent, informal</a:t>
            </a:r>
          </a:p>
          <a:p>
            <a:pPr lvl="1" eaLnBrk="1" hangingPunct="1"/>
            <a:r>
              <a:rPr lang="en-US" dirty="0" smtClean="0"/>
              <a:t>Design = becoming more varied</a:t>
            </a:r>
          </a:p>
          <a:p>
            <a:pPr lvl="1" eaLnBrk="1" hangingPunct="1"/>
            <a:r>
              <a:rPr lang="en-US" dirty="0" smtClean="0"/>
              <a:t>Research: “How can we capitalize on…?”</a:t>
            </a:r>
          </a:p>
          <a:p>
            <a:pPr lvl="1" eaLnBrk="1" hangingPunct="1"/>
            <a:r>
              <a:rPr lang="en-US" dirty="0" smtClean="0"/>
              <a:t>Motivation less an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What We’ve Learned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Online/distance ed </a:t>
            </a:r>
            <a:r>
              <a:rPr lang="en-US" i="1" dirty="0" smtClean="0"/>
              <a:t>works</a:t>
            </a:r>
            <a:r>
              <a:rPr lang="en-US" dirty="0" smtClean="0"/>
              <a:t>, in the sense that people can and will learn under all sorts of conditions</a:t>
            </a:r>
          </a:p>
          <a:p>
            <a:pPr eaLnBrk="1" hangingPunct="1"/>
            <a:r>
              <a:rPr lang="en-US" dirty="0" smtClean="0"/>
              <a:t>Technical aspects are often </a:t>
            </a:r>
            <a:r>
              <a:rPr lang="en-US" i="1" dirty="0" smtClean="0"/>
              <a:t>perceived</a:t>
            </a:r>
            <a:r>
              <a:rPr lang="en-US" dirty="0" smtClean="0"/>
              <a:t> as most complicated  BUT…</a:t>
            </a:r>
          </a:p>
          <a:p>
            <a:pPr eaLnBrk="1" hangingPunct="1"/>
            <a:r>
              <a:rPr lang="en-US" dirty="0" smtClean="0"/>
              <a:t>Organizational (support) and instructional (design) issues are likely </a:t>
            </a:r>
            <a:r>
              <a:rPr lang="en-US" i="1" dirty="0" smtClean="0"/>
              <a:t>more significant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Finally, “</a:t>
            </a:r>
            <a:r>
              <a:rPr lang="en-US" i="1" dirty="0" smtClean="0"/>
              <a:t>proof</a:t>
            </a:r>
            <a:r>
              <a:rPr lang="en-US" dirty="0" smtClean="0"/>
              <a:t>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“It’s the </a:t>
            </a:r>
            <a:r>
              <a:rPr lang="en-US" i="1" dirty="0" smtClean="0"/>
              <a:t>design</a:t>
            </a:r>
            <a:r>
              <a:rPr lang="en-US" dirty="0" smtClean="0"/>
              <a:t>, stupid!”</a:t>
            </a:r>
          </a:p>
          <a:p>
            <a:pPr lvl="1"/>
            <a:r>
              <a:rPr lang="en-US" dirty="0" smtClean="0"/>
              <a:t>Well-designed OL courses really do lead to more/better learning (of some things, under some conditions)</a:t>
            </a:r>
          </a:p>
          <a:p>
            <a:pPr lvl="1"/>
            <a:r>
              <a:rPr lang="en-US" dirty="0" smtClean="0"/>
              <a:t>“Managing the contingencies” of instruction = key</a:t>
            </a:r>
          </a:p>
          <a:p>
            <a:pPr lvl="1"/>
            <a:r>
              <a:rPr lang="en-US" dirty="0" smtClean="0"/>
              <a:t>Learners = now more accustomed to working OL</a:t>
            </a:r>
          </a:p>
          <a:p>
            <a:pPr lvl="1"/>
            <a:r>
              <a:rPr lang="en-US" dirty="0" smtClean="0"/>
              <a:t>There are likely still some self-selection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types of interaction emerging</a:t>
            </a:r>
          </a:p>
          <a:p>
            <a:pPr lvl="1"/>
            <a:r>
              <a:rPr lang="en-US" dirty="0" smtClean="0"/>
              <a:t>Group text/document management</a:t>
            </a:r>
          </a:p>
          <a:p>
            <a:pPr lvl="1"/>
            <a:r>
              <a:rPr lang="en-US" dirty="0" smtClean="0"/>
              <a:t>Commenting, annotation, feedback</a:t>
            </a:r>
          </a:p>
          <a:p>
            <a:pPr lvl="1"/>
            <a:r>
              <a:rPr lang="en-US" dirty="0" smtClean="0"/>
              <a:t>Video annotation and tagging systems</a:t>
            </a:r>
          </a:p>
          <a:p>
            <a:pPr lvl="1"/>
            <a:r>
              <a:rPr lang="en-US" dirty="0" smtClean="0"/>
              <a:t>Learning community approach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16634"/>
            <a:ext cx="4038600" cy="18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828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MOODLE</a:t>
            </a:r>
          </a:p>
          <a:p>
            <a:pPr algn="ctr"/>
            <a:r>
              <a:rPr lang="en-US" sz="1400" dirty="0" smtClean="0"/>
              <a:t>2003-2011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New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Spread of online </a:t>
            </a:r>
            <a:r>
              <a:rPr lang="en-US" dirty="0"/>
              <a:t>K-12 </a:t>
            </a:r>
            <a:endParaRPr lang="en-US" dirty="0" smtClean="0"/>
          </a:p>
          <a:p>
            <a:pPr lvl="1"/>
            <a:r>
              <a:rPr lang="en-US" dirty="0" smtClean="0"/>
              <a:t>Home schooling, chronically ill, adjudicated</a:t>
            </a:r>
          </a:p>
          <a:p>
            <a:pPr lvl="1"/>
            <a:r>
              <a:rPr lang="en-US" dirty="0" smtClean="0"/>
              <a:t>32 state OL schools</a:t>
            </a:r>
          </a:p>
          <a:p>
            <a:r>
              <a:rPr lang="en-US" dirty="0" smtClean="0"/>
              <a:t>State-required online HS courses</a:t>
            </a:r>
          </a:p>
          <a:p>
            <a:pPr lvl="1"/>
            <a:r>
              <a:rPr lang="en-US" dirty="0" smtClean="0"/>
              <a:t> Idaho = latest (11/11; 2 – 1 synch, 1 asynch)</a:t>
            </a:r>
          </a:p>
          <a:p>
            <a:pPr lvl="1"/>
            <a:r>
              <a:rPr lang="en-US" dirty="0" smtClean="0"/>
              <a:t>Others: Michigan, Alabama, Florida</a:t>
            </a:r>
          </a:p>
          <a:p>
            <a:r>
              <a:rPr lang="en-US" dirty="0" smtClean="0"/>
              <a:t>Move to require practice in OL teaching as part of teacher preparation (</a:t>
            </a:r>
            <a:r>
              <a:rPr lang="en-US" dirty="0" smtClean="0">
                <a:sym typeface="Symbol"/>
              </a:rPr>
              <a:t> 17 states now)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6218"/>
            <a:ext cx="4038600" cy="295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Current 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How do we design for effective learning-oriented interaction in a “Web 2.0” space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Can we create really individualized learning spaces online?</a:t>
            </a:r>
            <a:endParaRPr lang="en-US" dirty="0" smtClean="0"/>
          </a:p>
          <a:p>
            <a:pPr eaLnBrk="1" hangingPunct="1"/>
            <a:r>
              <a:rPr lang="en-US" dirty="0" smtClean="0"/>
              <a:t>As barriers to web-based interaction fall, does face-to-face meeting retain critical aspects that can’t be duplicated?</a:t>
            </a:r>
          </a:p>
          <a:p>
            <a:pPr eaLnBrk="1" hangingPunct="1"/>
            <a:r>
              <a:rPr lang="en-US" dirty="0" smtClean="0"/>
              <a:t>What detailed design specifics </a:t>
            </a:r>
            <a:r>
              <a:rPr lang="en-US" dirty="0" smtClean="0"/>
              <a:t>(forms of interaction, use of virtual artifacts, </a:t>
            </a:r>
            <a:r>
              <a:rPr lang="en-US" dirty="0" smtClean="0"/>
              <a:t>etc.) are most important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More Questions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constrained budget environments, what are the true costs of creating, running and maintaining online programs?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 there an appropriate “mix” of online and face-to-face activities for various subjects?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about use of online programs in K-12 schools?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Who controls, monitors, accredits?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Does HS experience really prepare students for 21</a:t>
            </a:r>
            <a:r>
              <a:rPr lang="en-US" baseline="30000" dirty="0" smtClean="0"/>
              <a:t>st</a:t>
            </a:r>
            <a:r>
              <a:rPr lang="en-US" dirty="0" smtClean="0"/>
              <a:t> c. workplaces?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And still more…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What’s the instructor’s role? What support do instructors need?</a:t>
            </a:r>
          </a:p>
          <a:p>
            <a:pPr eaLnBrk="1" hangingPunct="1"/>
            <a:r>
              <a:rPr lang="en-US" dirty="0" smtClean="0"/>
              <a:t>In higher ed:</a:t>
            </a:r>
          </a:p>
          <a:p>
            <a:pPr lvl="1" eaLnBrk="1" hangingPunct="1"/>
            <a:r>
              <a:rPr lang="en-US" dirty="0" smtClean="0"/>
              <a:t>How to “count” OL offerings (in cf. to traditional courses) in faculty load?  </a:t>
            </a:r>
          </a:p>
          <a:p>
            <a:pPr lvl="1" eaLnBrk="1" hangingPunct="1"/>
            <a:r>
              <a:rPr lang="en-US" dirty="0" smtClean="0"/>
              <a:t>Balance between OL &amp; F</a:t>
            </a:r>
            <a:r>
              <a:rPr lang="en-US" baseline="30000" dirty="0" smtClean="0"/>
              <a:t>2</a:t>
            </a:r>
            <a:r>
              <a:rPr lang="en-US" dirty="0" smtClean="0"/>
              <a:t>F teaching?</a:t>
            </a:r>
          </a:p>
          <a:p>
            <a:pPr lvl="1" eaLnBrk="1" hangingPunct="1"/>
            <a:r>
              <a:rPr lang="en-US" dirty="0" smtClean="0"/>
              <a:t>O/DL responsibilities in union contracts?</a:t>
            </a:r>
          </a:p>
          <a:p>
            <a:pPr lvl="1" eaLnBrk="1" hangingPunct="1"/>
            <a:r>
              <a:rPr lang="en-US" dirty="0" smtClean="0"/>
              <a:t>Faculty satisfaction with OL teaching as “regular” expectation?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 Ideal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Setting: </a:t>
            </a:r>
            <a:r>
              <a:rPr lang="en-US" i="1" dirty="0" smtClean="0"/>
              <a:t>Professional development and learning among educators</a:t>
            </a:r>
          </a:p>
          <a:p>
            <a:pPr lvl="1"/>
            <a:r>
              <a:rPr lang="en-US" dirty="0" smtClean="0"/>
              <a:t>“Close to real” feeling interaction</a:t>
            </a:r>
          </a:p>
          <a:p>
            <a:pPr lvl="2"/>
            <a:r>
              <a:rPr lang="en-US" dirty="0" smtClean="0"/>
              <a:t>Audio/video; breakouts; notifications; (chat?)</a:t>
            </a:r>
          </a:p>
          <a:p>
            <a:pPr lvl="1"/>
            <a:r>
              <a:rPr lang="en-US" dirty="0" smtClean="0"/>
              <a:t>Easy online use of documents and materials </a:t>
            </a:r>
          </a:p>
          <a:p>
            <a:pPr lvl="2"/>
            <a:r>
              <a:rPr lang="en-US" dirty="0" smtClean="0"/>
              <a:t>Collaborative inspection, sharing, </a:t>
            </a:r>
            <a:r>
              <a:rPr lang="en-US" dirty="0" smtClean="0"/>
              <a:t>modification, </a:t>
            </a:r>
            <a:r>
              <a:rPr lang="en-US" dirty="0" smtClean="0"/>
              <a:t>storage, retrieval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eal-time updating of records/traces</a:t>
            </a:r>
          </a:p>
          <a:p>
            <a:pPr lvl="2"/>
            <a:r>
              <a:rPr lang="en-US" dirty="0" smtClean="0"/>
              <a:t>A</a:t>
            </a:r>
            <a:r>
              <a:rPr lang="en-US" dirty="0" smtClean="0"/>
              <a:t>nd selective access to/display of same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Initial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experience in taking OL/DL courses:</a:t>
            </a:r>
          </a:p>
          <a:p>
            <a:pPr lvl="1"/>
            <a:r>
              <a:rPr lang="en-US" dirty="0" smtClean="0"/>
              <a:t>Effective?</a:t>
            </a:r>
          </a:p>
          <a:p>
            <a:pPr lvl="1"/>
            <a:r>
              <a:rPr lang="en-US" dirty="0" smtClean="0"/>
              <a:t>Well designed? (See any traces of the originating British Open University work in materials, approaches you used?)</a:t>
            </a:r>
          </a:p>
          <a:p>
            <a:pPr lvl="1"/>
            <a:r>
              <a:rPr lang="en-US" dirty="0" smtClean="0"/>
              <a:t>Static or dynamic?</a:t>
            </a:r>
          </a:p>
          <a:p>
            <a:pPr lvl="1"/>
            <a:r>
              <a:rPr lang="en-US" dirty="0" smtClean="0"/>
              <a:t>Do it again?</a:t>
            </a:r>
          </a:p>
          <a:p>
            <a:pPr lvl="1"/>
            <a:r>
              <a:rPr lang="en-US" dirty="0" smtClean="0"/>
              <a:t>How did your experiences compare with Bernard </a:t>
            </a:r>
            <a:r>
              <a:rPr lang="en-US" i="1" dirty="0" smtClean="0"/>
              <a:t>et al’s</a:t>
            </a:r>
            <a:r>
              <a:rPr lang="en-US" dirty="0" smtClean="0"/>
              <a:t>. findings?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The Beginnings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Correspondence schools –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eaLnBrk="1" hangingPunct="1"/>
            <a:r>
              <a:rPr lang="en-US" dirty="0" smtClean="0"/>
              <a:t>Post office worked faster then…</a:t>
            </a:r>
          </a:p>
          <a:p>
            <a:pPr eaLnBrk="1" hangingPunct="1"/>
            <a:r>
              <a:rPr lang="en-US" dirty="0" smtClean="0"/>
              <a:t>Kind of mania around these; many trade schools opened correspondence courses</a:t>
            </a:r>
          </a:p>
        </p:txBody>
      </p:sp>
      <p:pic>
        <p:nvPicPr>
          <p:cNvPr id="307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3988" y="1600200"/>
            <a:ext cx="28670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Radio Education (1920-50)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in rural US for extension programs</a:t>
            </a:r>
          </a:p>
          <a:p>
            <a:pPr eaLnBrk="1" hangingPunct="1"/>
            <a:r>
              <a:rPr lang="en-US" dirty="0" smtClean="0"/>
              <a:t>Used in other countries with sparse populations (Australia, right)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Televised Education (1950-80)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high enthusiasm; many universities started programs</a:t>
            </a:r>
          </a:p>
          <a:p>
            <a:pPr eaLnBrk="1" hangingPunct="1"/>
            <a:r>
              <a:rPr lang="en-US" dirty="0" smtClean="0"/>
              <a:t>Difficulty sustaining student motivation and interest</a:t>
            </a:r>
          </a:p>
          <a:p>
            <a:pPr eaLnBrk="1" hangingPunct="1"/>
            <a:r>
              <a:rPr lang="en-US" dirty="0" smtClean="0"/>
              <a:t>Success in UK with Open University (ca. 1970)</a:t>
            </a:r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4000" dirty="0" smtClean="0"/>
              <a:t>International Distance Ed (1960- )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Wide use in many developing countries (India, China, USSR, Central &amp; South America)</a:t>
            </a:r>
          </a:p>
          <a:p>
            <a:pPr eaLnBrk="1" hangingPunct="1"/>
            <a:r>
              <a:rPr lang="en-US" dirty="0" smtClean="0"/>
              <a:t>Big needs: large populations with minimal ed service</a:t>
            </a:r>
          </a:p>
          <a:p>
            <a:pPr eaLnBrk="1" hangingPunct="1"/>
            <a:r>
              <a:rPr lang="en-US" dirty="0" smtClean="0"/>
              <a:t>Cost, distance, transportation  considerations were primary</a:t>
            </a:r>
          </a:p>
        </p:txBody>
      </p:sp>
      <p:pic>
        <p:nvPicPr>
          <p:cNvPr id="614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 Open University</a:t>
            </a:r>
            <a:br>
              <a:rPr lang="en-US" dirty="0" smtClean="0"/>
            </a:br>
            <a:r>
              <a:rPr lang="en-US" sz="3300" dirty="0" smtClean="0"/>
              <a:t>(1969-  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First big, coordinated </a:t>
            </a:r>
            <a:r>
              <a:rPr lang="en-US" i="1" dirty="0" smtClean="0"/>
              <a:t>instructional design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Texts, video/radio/etc. all prepared to work together</a:t>
            </a:r>
          </a:p>
          <a:p>
            <a:pPr lvl="1"/>
            <a:r>
              <a:rPr lang="en-US" dirty="0" smtClean="0"/>
              <a:t>(But: video = only about 10% of content)</a:t>
            </a:r>
          </a:p>
          <a:p>
            <a:r>
              <a:rPr lang="en-US" dirty="0" smtClean="0"/>
              <a:t>Team model for development</a:t>
            </a:r>
          </a:p>
          <a:p>
            <a:r>
              <a:rPr lang="en-US" dirty="0" smtClean="0"/>
              <a:t>Production values were low in early period</a:t>
            </a:r>
          </a:p>
          <a:p>
            <a:r>
              <a:rPr lang="en-US" dirty="0" smtClean="0"/>
              <a:t>Particular to social situation in UK, post WW II</a:t>
            </a:r>
          </a:p>
          <a:p>
            <a:r>
              <a:rPr lang="en-US" dirty="0" smtClean="0"/>
              <a:t>Now increasingly online</a:t>
            </a:r>
          </a:p>
          <a:p>
            <a:r>
              <a:rPr lang="en-US" dirty="0" smtClean="0"/>
              <a:t>Good research programme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971800"/>
            <a:ext cx="452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40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Online Learning (1980- 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Quick perception that this could be done cheaply and easily (in a technical sense, anyway!)</a:t>
            </a:r>
          </a:p>
          <a:p>
            <a:pPr eaLnBrk="1" hangingPunct="1"/>
            <a:r>
              <a:rPr lang="en-US" dirty="0" smtClean="0"/>
              <a:t>Early work in text-only settings (videotex &amp; teletext in 1980s UK); WELL/NJIT in US (mid-80s)</a:t>
            </a:r>
          </a:p>
          <a:p>
            <a:pPr eaLnBrk="1" hangingPunct="1"/>
            <a:r>
              <a:rPr lang="en-US" dirty="0" smtClean="0"/>
              <a:t>Web-based programs from about 1995</a:t>
            </a:r>
          </a:p>
        </p:txBody>
      </p:sp>
      <p:pic>
        <p:nvPicPr>
          <p:cNvPr id="717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Today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Efforts to move from text-largely formats to interactive, “Web 2.0” approaches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Increasing spread to K-12 ed and corporate settings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Much wider acceptance and use (50% of UW undergrads!)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Major shift in concerns over past 10 years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842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Online and Distance Learning</vt:lpstr>
      <vt:lpstr>Initial Questions</vt:lpstr>
      <vt:lpstr>The Beginnings</vt:lpstr>
      <vt:lpstr>Radio Education (1920-50)</vt:lpstr>
      <vt:lpstr>Televised Education (1950-80)</vt:lpstr>
      <vt:lpstr>International Distance Ed (1960- )</vt:lpstr>
      <vt:lpstr>The Open University (1969-  )</vt:lpstr>
      <vt:lpstr>Online Learning (1980- )</vt:lpstr>
      <vt:lpstr>Today</vt:lpstr>
      <vt:lpstr>O&amp;DL: Then and Now</vt:lpstr>
      <vt:lpstr>What We’ve Learned</vt:lpstr>
      <vt:lpstr>Finally, “proof”…</vt:lpstr>
      <vt:lpstr>New Tools</vt:lpstr>
      <vt:lpstr>New Audiences</vt:lpstr>
      <vt:lpstr>Current Questions</vt:lpstr>
      <vt:lpstr>More Questions</vt:lpstr>
      <vt:lpstr>And still more…</vt:lpstr>
      <vt:lpstr>An Ideal Model</vt:lpstr>
    </vt:vector>
  </TitlesOfParts>
  <Company>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and Distance Learning</dc:title>
  <dc:creator>stkerr</dc:creator>
  <cp:lastModifiedBy>stkerr</cp:lastModifiedBy>
  <cp:revision>15</cp:revision>
  <dcterms:created xsi:type="dcterms:W3CDTF">2009-01-06T18:41:24Z</dcterms:created>
  <dcterms:modified xsi:type="dcterms:W3CDTF">2011-11-17T00:05:09Z</dcterms:modified>
</cp:coreProperties>
</file>